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14" y="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083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A8E8C-7000-4BD7-A278-0C135579044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88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A8E8C-7000-4BD7-A278-0C135579044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88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A8E8C-7000-4BD7-A278-0C135579044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88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A8E8C-7000-4BD7-A278-0C135579044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88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A8E8C-7000-4BD7-A278-0C135579044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883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A8E8C-7000-4BD7-A278-0C135579044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88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8/30/2018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8/30/2018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8/30/2018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6" y="609601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0"/>
            <a:ext cx="6400800" cy="1143000"/>
          </a:xfrm>
        </p:spPr>
        <p:txBody>
          <a:bodyPr>
            <a:normAutofit fontScale="92500"/>
          </a:bodyPr>
          <a:lstStyle/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Self-evaluation reports of trainings for citizens and public sector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667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Gabriella Farkas, Kurt Glock</a:t>
            </a:r>
            <a:endParaRPr lang="sr-Latn-BA" sz="1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r>
              <a:rPr lang="de-AT" sz="18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Óbuda</a:t>
            </a:r>
            <a:r>
              <a:rPr lang="de-AT" sz="1800" dirty="0">
                <a:solidFill>
                  <a:srgbClr val="002060"/>
                </a:solidFill>
                <a:latin typeface="Book Antiqua" panose="02040602050305030304" pitchFamily="18" charset="0"/>
              </a:rPr>
              <a:t> University</a:t>
            </a:r>
          </a:p>
          <a:p>
            <a:r>
              <a:rPr lang="de-A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</a:t>
            </a:r>
            <a:r>
              <a:rPr lang="de-AT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of</a:t>
            </a:r>
            <a:r>
              <a:rPr lang="de-A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Natural Resources </a:t>
            </a:r>
            <a:r>
              <a:rPr lang="de-AT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and</a:t>
            </a:r>
            <a:r>
              <a:rPr lang="de-A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Life </a:t>
            </a:r>
            <a:r>
              <a:rPr lang="de-AT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Sciences</a:t>
            </a:r>
            <a:r>
              <a:rPr lang="de-A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, Vienna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953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Quality Assurance </a:t>
            </a:r>
            <a:r>
              <a:rPr lang="de-AT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Committee</a:t>
            </a:r>
            <a:r>
              <a:rPr lang="de-A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meeting</a:t>
            </a:r>
            <a:r>
              <a:rPr lang="de-A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/ </a:t>
            </a:r>
            <a:r>
              <a:rPr lang="de-A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5th September 2018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5" name="Picture 14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12" name="Picture 14" descr="BOKU_IWHW_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352" b="35258"/>
          <a:stretch>
            <a:fillRect/>
          </a:stretch>
        </p:blipFill>
        <p:spPr bwMode="auto">
          <a:xfrm>
            <a:off x="5072289" y="3657600"/>
            <a:ext cx="1328511" cy="1332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10" b="17010"/>
          <a:stretch>
            <a:fillRect/>
          </a:stretch>
        </p:blipFill>
        <p:spPr bwMode="auto">
          <a:xfrm>
            <a:off x="2181225" y="3657600"/>
            <a:ext cx="246697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39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/>
          </a:bodyPr>
          <a:lstStyle/>
          <a:p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Trainings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for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citizens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and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public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sector</a:t>
            </a:r>
            <a:endParaRPr lang="bs-Latn-BA" sz="36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6</a:t>
            </a:r>
            <a:r>
              <a:rPr lang="de-A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trainings</a:t>
            </a:r>
            <a:r>
              <a:rPr lang="de-A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organised</a:t>
            </a:r>
            <a:r>
              <a:rPr lang="de-A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so</a:t>
            </a:r>
            <a:r>
              <a:rPr lang="de-A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far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24.-25.4.2018 University of Pristina in </a:t>
            </a:r>
            <a:r>
              <a:rPr lang="en-GB" sz="17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Kosovska</a:t>
            </a:r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GB" sz="17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Mitrovica</a:t>
            </a:r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, UPKM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10.-11.5. 2018 University of Nis, UNI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11.5. 2018 University of Banja Luka, UBL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17.-18.5. 2018 Academy </a:t>
            </a:r>
            <a:r>
              <a:rPr lang="en-GB" sz="1700" dirty="0">
                <a:solidFill>
                  <a:srgbClr val="002060"/>
                </a:solidFill>
                <a:latin typeface="Book Antiqua" panose="02040602050305030304" pitchFamily="18" charset="0"/>
              </a:rPr>
              <a:t>of Criminalistics and Police Studies, </a:t>
            </a:r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KPA (Belgrade)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22.-23.5. </a:t>
            </a:r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2018 </a:t>
            </a:r>
            <a:r>
              <a:rPr lang="en-GB" sz="1700" dirty="0">
                <a:solidFill>
                  <a:srgbClr val="002060"/>
                </a:solidFill>
                <a:latin typeface="Book Antiqua" panose="02040602050305030304" pitchFamily="18" charset="0"/>
              </a:rPr>
              <a:t>Technical College of Applied Sciences </a:t>
            </a:r>
            <a:r>
              <a:rPr lang="en-GB" sz="17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Urosevac</a:t>
            </a:r>
            <a:r>
              <a:rPr lang="en-GB" sz="1700" dirty="0">
                <a:solidFill>
                  <a:srgbClr val="002060"/>
                </a:solidFill>
                <a:latin typeface="Book Antiqua" panose="02040602050305030304" pitchFamily="18" charset="0"/>
              </a:rPr>
              <a:t> with temporary seat in </a:t>
            </a:r>
            <a:r>
              <a:rPr lang="en-GB" sz="17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Leposavic</a:t>
            </a:r>
            <a:r>
              <a:rPr lang="en-GB" sz="1700" dirty="0">
                <a:solidFill>
                  <a:srgbClr val="002060"/>
                </a:solidFill>
                <a:latin typeface="Book Antiqua" panose="02040602050305030304" pitchFamily="18" charset="0"/>
              </a:rPr>
              <a:t>, </a:t>
            </a:r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TCASU (</a:t>
            </a:r>
            <a:r>
              <a:rPr lang="en-GB" sz="17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Leposavic</a:t>
            </a:r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)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14.6.</a:t>
            </a:r>
            <a:r>
              <a:rPr lang="en-GB" sz="1700" baseline="30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2018 University of Defence, UNID (Belgrade)</a:t>
            </a:r>
            <a:b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endParaRPr lang="en-GB" sz="17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1</a:t>
            </a:r>
            <a:r>
              <a:rPr lang="de-A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training</a:t>
            </a:r>
            <a:r>
              <a:rPr lang="de-A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missing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9.2018 </a:t>
            </a:r>
            <a:r>
              <a:rPr lang="en-GB" sz="1700" dirty="0">
                <a:solidFill>
                  <a:srgbClr val="002060"/>
                </a:solidFill>
                <a:latin typeface="Book Antiqua" panose="02040602050305030304" pitchFamily="18" charset="0"/>
              </a:rPr>
              <a:t>University of Sarajevo, UNSA</a:t>
            </a:r>
            <a:endParaRPr lang="en-GB" sz="17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endParaRPr lang="en-GB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/>
          </a:bodyPr>
          <a:lstStyle/>
          <a:p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Trainings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for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citizens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and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public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sector</a:t>
            </a:r>
            <a:endParaRPr lang="bs-Latn-BA" sz="36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Overall number of participants 200</a:t>
            </a:r>
          </a:p>
          <a:p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Average number of participants ~33</a:t>
            </a:r>
            <a:b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(Foreseen number of trainees 30 per training)</a:t>
            </a: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en-GB" sz="2000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endParaRPr lang="en-GB" sz="20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Participating</a:t>
            </a:r>
            <a:r>
              <a:rPr lang="de-A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organisations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National Assembly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Municipalities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Commissariat of Refugees and Migration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High Schools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Technical Colleges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Universities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Fire Brigades</a:t>
            </a:r>
          </a:p>
          <a:p>
            <a:endParaRPr lang="en-GB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6781800" y="2209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000" dirty="0" smtClean="0">
                <a:solidFill>
                  <a:srgbClr val="00B050"/>
                </a:solidFill>
                <a:latin typeface="Wingdings" panose="05000000000000000000" pitchFamily="2" charset="2"/>
              </a:rPr>
              <a:t>ü</a:t>
            </a:r>
            <a:endParaRPr lang="de-AT" sz="4000" dirty="0">
              <a:solidFill>
                <a:srgbClr val="00B050"/>
              </a:solidFill>
              <a:latin typeface="Wingdings" panose="05000000000000000000" pitchFamily="2" charset="2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5486400" y="32766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000" dirty="0" smtClean="0">
                <a:solidFill>
                  <a:srgbClr val="00B050"/>
                </a:solidFill>
                <a:latin typeface="Wingdings" panose="05000000000000000000" pitchFamily="2" charset="2"/>
              </a:rPr>
              <a:t>ü</a:t>
            </a:r>
            <a:endParaRPr lang="de-AT" sz="4000" dirty="0">
              <a:solidFill>
                <a:srgbClr val="00B050"/>
              </a:solidFill>
              <a:latin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9763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/>
          </a:bodyPr>
          <a:lstStyle/>
          <a:p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Trainings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for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citizens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and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public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sector</a:t>
            </a:r>
            <a:endParaRPr lang="bs-Latn-BA" sz="36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Evaluation </a:t>
            </a:r>
            <a:r>
              <a:rPr lang="en-GB" sz="2800" dirty="0">
                <a:solidFill>
                  <a:srgbClr val="002060"/>
                </a:solidFill>
                <a:latin typeface="Book Antiqua" panose="02040602050305030304" pitchFamily="18" charset="0"/>
              </a:rPr>
              <a:t>results of the general organisation of the trainings including following </a:t>
            </a: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topics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Relevance of the topic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Usefulness of the acquired knowledge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Rating of the methodology of working with participants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Rating of prepared training materials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Rating organization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Rating of working conditions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Rating </a:t>
            </a:r>
            <a:r>
              <a:rPr lang="en-GB" sz="17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interactitvity</a:t>
            </a:r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in training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Rating transferability of acquired knowledge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Rating of satisfaction of participation in training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Assessing the fulfilment of expectations regarding training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The overall rating training</a:t>
            </a:r>
            <a:endParaRPr lang="en-GB" sz="1700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GB" sz="2800" dirty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endParaRPr lang="en-GB" sz="2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 Grading: 4.31 – 5.00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 </a:t>
            </a:r>
            <a:endParaRPr lang="en-GB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de-AT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„The </a:t>
            </a:r>
            <a:r>
              <a:rPr lang="de-AT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general</a:t>
            </a:r>
            <a:r>
              <a:rPr lang="de-AT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opinion</a:t>
            </a:r>
            <a:r>
              <a:rPr lang="de-AT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is</a:t>
            </a:r>
            <a:r>
              <a:rPr lang="de-AT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that</a:t>
            </a:r>
            <a:r>
              <a:rPr lang="de-AT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br>
              <a:rPr lang="de-AT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de-AT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de-AT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the</a:t>
            </a:r>
            <a:r>
              <a:rPr lang="de-AT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training</a:t>
            </a:r>
            <a:r>
              <a:rPr lang="de-AT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was </a:t>
            </a:r>
            <a:r>
              <a:rPr lang="de-AT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excellent</a:t>
            </a:r>
            <a:r>
              <a:rPr lang="de-AT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organised</a:t>
            </a:r>
            <a:r>
              <a:rPr lang="de-AT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.“</a:t>
            </a:r>
            <a:endParaRPr lang="bs-Latn-BA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3429000" y="4485156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000" dirty="0" smtClean="0">
                <a:solidFill>
                  <a:srgbClr val="00B050"/>
                </a:solidFill>
                <a:latin typeface="Wingdings" panose="05000000000000000000" pitchFamily="2" charset="2"/>
              </a:rPr>
              <a:t>ü</a:t>
            </a:r>
            <a:endParaRPr lang="de-AT" sz="4000" dirty="0">
              <a:solidFill>
                <a:srgbClr val="00B050"/>
              </a:solidFill>
              <a:latin typeface="Wingdings" panose="05000000000000000000" pitchFamily="2" charset="2"/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082516"/>
              </p:ext>
            </p:extLst>
          </p:nvPr>
        </p:nvGraphicFramePr>
        <p:xfrm>
          <a:off x="4343400" y="4658759"/>
          <a:ext cx="4191000" cy="36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180340"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Grading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Poor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OK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Good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Very</a:t>
                      </a:r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Good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Excellent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</a:tr>
              <a:tr h="180340">
                <a:tc>
                  <a:txBody>
                    <a:bodyPr/>
                    <a:lstStyle/>
                    <a:p>
                      <a:pPr algn="ctr"/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1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2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3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4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5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Ellipse 4"/>
          <p:cNvSpPr/>
          <p:nvPr/>
        </p:nvSpPr>
        <p:spPr>
          <a:xfrm>
            <a:off x="7086600" y="4419600"/>
            <a:ext cx="1524000" cy="77344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9011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/>
          </a:bodyPr>
          <a:lstStyle/>
          <a:p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Trainings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for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citizens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and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public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sector</a:t>
            </a:r>
            <a:endParaRPr lang="bs-Latn-BA" sz="36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General participant expectations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My expectations were met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Practical </a:t>
            </a:r>
            <a:r>
              <a:rPr lang="en-GB" sz="17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excercises</a:t>
            </a:r>
            <a:endParaRPr lang="en-GB" sz="17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Examples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Tempo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Scope of material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Manner of presentation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Overall impression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 Grading: 4.10 – 5.00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 </a:t>
            </a:r>
            <a:endParaRPr lang="en-GB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GB" sz="23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“</a:t>
            </a:r>
            <a:r>
              <a:rPr lang="en-GB" sz="23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Participants </a:t>
            </a:r>
            <a:r>
              <a:rPr lang="en-GB" sz="23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agreed in total </a:t>
            </a:r>
            <a:r>
              <a:rPr lang="en-GB" sz="23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that the training can help them in future.“</a:t>
            </a:r>
          </a:p>
          <a:p>
            <a:pPr marL="0" indent="0">
              <a:buNone/>
            </a:pPr>
            <a:r>
              <a:rPr lang="en-GB" sz="23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“… but the most of the trainees are </a:t>
            </a:r>
            <a:r>
              <a:rPr lang="en-GB" sz="23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not used </a:t>
            </a:r>
            <a:r>
              <a:rPr lang="en-GB" sz="23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to have </a:t>
            </a:r>
            <a:r>
              <a:rPr lang="en-GB" sz="23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interactive trainings </a:t>
            </a:r>
            <a:r>
              <a:rPr lang="en-GB" sz="23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with active participations.“</a:t>
            </a:r>
          </a:p>
          <a:p>
            <a:pPr marL="0" indent="0">
              <a:buNone/>
            </a:pPr>
            <a:r>
              <a:rPr lang="en-GB" sz="23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“… some remarks on the </a:t>
            </a:r>
            <a:r>
              <a:rPr lang="en-GB" sz="23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tempo and duration </a:t>
            </a:r>
            <a:r>
              <a:rPr lang="en-GB" sz="23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as well as on the </a:t>
            </a:r>
            <a:r>
              <a:rPr lang="en-GB" sz="23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practical exercises</a:t>
            </a:r>
            <a:r>
              <a:rPr lang="en-GB" sz="23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.”</a:t>
            </a:r>
          </a:p>
          <a:p>
            <a:pPr marL="0" indent="0">
              <a:buNone/>
            </a:pPr>
            <a:endParaRPr lang="bs-Latn-BA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3657600" y="363467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000" dirty="0" smtClean="0">
                <a:solidFill>
                  <a:srgbClr val="00B050"/>
                </a:solidFill>
                <a:latin typeface="Wingdings" panose="05000000000000000000" pitchFamily="2" charset="2"/>
              </a:rPr>
              <a:t>ü</a:t>
            </a:r>
            <a:endParaRPr lang="de-AT" sz="4000" dirty="0">
              <a:solidFill>
                <a:srgbClr val="00B050"/>
              </a:solidFill>
              <a:latin typeface="Wingdings" panose="05000000000000000000" pitchFamily="2" charset="2"/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748417"/>
              </p:ext>
            </p:extLst>
          </p:nvPr>
        </p:nvGraphicFramePr>
        <p:xfrm>
          <a:off x="4572000" y="3744359"/>
          <a:ext cx="4191000" cy="36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180340"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Grading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Poor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OK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Good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Very</a:t>
                      </a:r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Good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Excellent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</a:tr>
              <a:tr h="180340">
                <a:tc>
                  <a:txBody>
                    <a:bodyPr/>
                    <a:lstStyle/>
                    <a:p>
                      <a:pPr algn="ctr"/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1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2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3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4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5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Ellipse 4"/>
          <p:cNvSpPr/>
          <p:nvPr/>
        </p:nvSpPr>
        <p:spPr>
          <a:xfrm>
            <a:off x="7315200" y="3505200"/>
            <a:ext cx="1524000" cy="77344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513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/>
          </a:bodyPr>
          <a:lstStyle/>
          <a:p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Trainings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for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citizens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and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public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sector</a:t>
            </a:r>
            <a:endParaRPr lang="bs-Latn-BA" sz="36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Evaluation of trainer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Overall rating of trainer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Quality of the training organization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Enabling active participation of participants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Relationship with participants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Quality of prepared material</a:t>
            </a: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Quality of presentations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 Grading: 4.45 – 5.00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 </a:t>
            </a:r>
            <a:endParaRPr lang="en-GB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GB" sz="23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“</a:t>
            </a:r>
            <a:r>
              <a:rPr lang="en-GB" sz="2300" i="1" dirty="0">
                <a:solidFill>
                  <a:srgbClr val="002060"/>
                </a:solidFill>
                <a:latin typeface="Book Antiqua" panose="02040602050305030304" pitchFamily="18" charset="0"/>
              </a:rPr>
              <a:t>The quality of presentations and prepared material were </a:t>
            </a:r>
            <a:r>
              <a:rPr lang="en-GB" sz="23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evaluated</a:t>
            </a:r>
            <a:br>
              <a:rPr lang="en-GB" sz="23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GB" sz="23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GB" sz="2300" i="1" dirty="0">
                <a:solidFill>
                  <a:srgbClr val="002060"/>
                </a:solidFill>
                <a:latin typeface="Book Antiqua" panose="02040602050305030304" pitchFamily="18" charset="0"/>
              </a:rPr>
              <a:t>with </a:t>
            </a:r>
            <a:r>
              <a:rPr lang="en-GB" sz="2300" b="1" i="1" dirty="0">
                <a:solidFill>
                  <a:srgbClr val="002060"/>
                </a:solidFill>
                <a:latin typeface="Book Antiqua" panose="02040602050305030304" pitchFamily="18" charset="0"/>
              </a:rPr>
              <a:t>high marks.</a:t>
            </a:r>
            <a:r>
              <a:rPr lang="en-GB" sz="2300" i="1" dirty="0">
                <a:solidFill>
                  <a:srgbClr val="002060"/>
                </a:solidFill>
                <a:latin typeface="Book Antiqua" panose="02040602050305030304" pitchFamily="18" charset="0"/>
              </a:rPr>
              <a:t>“</a:t>
            </a:r>
            <a:endParaRPr lang="en-GB" sz="2300" i="1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GB" sz="23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“It´s a general opinion that </a:t>
            </a:r>
            <a:r>
              <a:rPr lang="en-GB" sz="23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participants expectations were met</a:t>
            </a:r>
            <a:r>
              <a:rPr lang="en-GB" sz="23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, with only </a:t>
            </a:r>
            <a:r>
              <a:rPr lang="en-GB" sz="23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Practical exercises </a:t>
            </a:r>
            <a:r>
              <a:rPr lang="en-GB" sz="23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rated somewhere lower than other fields.“</a:t>
            </a:r>
          </a:p>
          <a:p>
            <a:pPr marL="0" indent="0">
              <a:buNone/>
            </a:pPr>
            <a:endParaRPr lang="bs-Latn-BA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3810000" y="363467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000" dirty="0" smtClean="0">
                <a:solidFill>
                  <a:srgbClr val="00B050"/>
                </a:solidFill>
                <a:latin typeface="Wingdings" panose="05000000000000000000" pitchFamily="2" charset="2"/>
              </a:rPr>
              <a:t>ü</a:t>
            </a:r>
            <a:endParaRPr lang="de-AT" sz="4000" dirty="0">
              <a:solidFill>
                <a:srgbClr val="00B050"/>
              </a:solidFill>
              <a:latin typeface="Wingdings" panose="05000000000000000000" pitchFamily="2" charset="2"/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938675"/>
              </p:ext>
            </p:extLst>
          </p:nvPr>
        </p:nvGraphicFramePr>
        <p:xfrm>
          <a:off x="4572000" y="3744359"/>
          <a:ext cx="4191000" cy="36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180340"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Grading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Poor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OK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Good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Very</a:t>
                      </a:r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Good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err="1" smtClean="0">
                          <a:latin typeface="Book Antiqua" panose="02040602050305030304" pitchFamily="18" charset="0"/>
                        </a:rPr>
                        <a:t>Excellent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</a:tr>
              <a:tr h="180340">
                <a:tc>
                  <a:txBody>
                    <a:bodyPr/>
                    <a:lstStyle/>
                    <a:p>
                      <a:pPr algn="ctr"/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1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2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3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4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000" dirty="0" smtClean="0">
                          <a:latin typeface="Book Antiqua" panose="02040602050305030304" pitchFamily="18" charset="0"/>
                        </a:rPr>
                        <a:t>5</a:t>
                      </a:r>
                      <a:endParaRPr lang="de-AT" sz="10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Ellipse 4"/>
          <p:cNvSpPr/>
          <p:nvPr/>
        </p:nvSpPr>
        <p:spPr>
          <a:xfrm>
            <a:off x="7315200" y="3505200"/>
            <a:ext cx="1524000" cy="77344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8949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/>
          </a:bodyPr>
          <a:lstStyle/>
          <a:p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Trainings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for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citizens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and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public</a:t>
            </a:r>
            <a:r>
              <a:rPr lang="de-AT" sz="3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de-AT" sz="36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sector</a:t>
            </a:r>
            <a:endParaRPr lang="bs-Latn-BA" sz="36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Suggestions </a:t>
            </a:r>
            <a:r>
              <a:rPr lang="en-GB" sz="2800" dirty="0">
                <a:solidFill>
                  <a:srgbClr val="002060"/>
                </a:solidFill>
                <a:latin typeface="Book Antiqua" panose="02040602050305030304" pitchFamily="18" charset="0"/>
              </a:rPr>
              <a:t>for further training’s </a:t>
            </a: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improvements</a:t>
            </a:r>
            <a:endParaRPr lang="en-GB" sz="17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lvl="1"/>
            <a:r>
              <a:rPr lang="en-GB" sz="17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No further suggestions stated.</a:t>
            </a:r>
          </a:p>
          <a:p>
            <a:pPr marL="0" indent="0">
              <a:buNone/>
            </a:pPr>
            <a:endParaRPr lang="en-GB" sz="2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In general the trainings were </a:t>
            </a:r>
            <a:b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GB" sz="28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very good</a:t>
            </a: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or </a:t>
            </a:r>
            <a:r>
              <a:rPr lang="en-GB" sz="28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excellent</a:t>
            </a: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evaluated.</a:t>
            </a:r>
            <a:b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endParaRPr lang="en-GB" sz="2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r>
              <a:rPr lang="en-GB" sz="2800" dirty="0" smtClean="0">
                <a:solidFill>
                  <a:srgbClr val="00206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 No further improvements are necessary.</a:t>
            </a:r>
            <a:endParaRPr lang="en-GB" sz="17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95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440</Words>
  <Application>Microsoft Office PowerPoint</Application>
  <PresentationFormat>Bildschirmpräsentation (4:3)</PresentationFormat>
  <Paragraphs>137</Paragraphs>
  <Slides>7</Slides>
  <Notes>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Office Theme</vt:lpstr>
      <vt:lpstr>Development of master curricula for natural disasters risk management in Western Balkan countries</vt:lpstr>
      <vt:lpstr>Trainings for citizens and public sector</vt:lpstr>
      <vt:lpstr>Trainings for citizens and public sector</vt:lpstr>
      <vt:lpstr>Trainings for citizens and public sector</vt:lpstr>
      <vt:lpstr>Trainings for citizens and public sector</vt:lpstr>
      <vt:lpstr>Trainings for citizens and public sector</vt:lpstr>
      <vt:lpstr>Trainings for citizens and public sector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Kurt Glock</cp:lastModifiedBy>
  <cp:revision>26</cp:revision>
  <dcterms:created xsi:type="dcterms:W3CDTF">2006-08-16T00:00:00Z</dcterms:created>
  <dcterms:modified xsi:type="dcterms:W3CDTF">2018-08-31T06:26:24Z</dcterms:modified>
</cp:coreProperties>
</file>